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58" r:id="rId6"/>
    <p:sldId id="261" r:id="rId7"/>
    <p:sldId id="262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523F7-AA33-46CD-A38C-ADA7A567F089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5C24C-D7B4-4368-8645-37C668A5C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Nervous System II: </a:t>
            </a:r>
            <a:br>
              <a:rPr lang="en-US" dirty="0" smtClean="0"/>
            </a:br>
            <a:r>
              <a:rPr lang="en-US" dirty="0" smtClean="0"/>
              <a:t>Brain Structures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Waves</a:t>
            </a:r>
            <a:endParaRPr lang="en-US" dirty="0"/>
          </a:p>
        </p:txBody>
      </p:sp>
      <p:pic>
        <p:nvPicPr>
          <p:cNvPr id="4" name="Content Placeholder 3" descr="brainwave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6400800" cy="5638800"/>
          </a:xfrm>
        </p:spPr>
      </p:pic>
      <p:sp>
        <p:nvSpPr>
          <p:cNvPr id="5" name="TextBox 4"/>
          <p:cNvSpPr txBox="1"/>
          <p:nvPr/>
        </p:nvSpPr>
        <p:spPr>
          <a:xfrm>
            <a:off x="6400800" y="1219200"/>
            <a:ext cx="274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 when a person is conscious, thinking, and receiving sensory input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743200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 when a person has closed eyes but is not asleep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4038600"/>
            <a:ext cx="274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dirty="0" smtClean="0"/>
              <a:t>during times of emotional stress and in some brain abnormalities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5715000"/>
            <a:ext cx="274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dirty="0" smtClean="0"/>
              <a:t>during deep sleep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0" y="533400"/>
            <a:ext cx="40386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4800" y="14478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14800" y="27432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40386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91000" y="55626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f15-24l_cranial_nerves_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-1"/>
            <a:ext cx="9144001" cy="68580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Pineal Gland</a:t>
            </a:r>
            <a:endParaRPr lang="en-US" dirty="0"/>
          </a:p>
        </p:txBody>
      </p:sp>
      <p:pic>
        <p:nvPicPr>
          <p:cNvPr id="4" name="Content Placeholder 3" descr="glan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69932"/>
            <a:ext cx="5410200" cy="4002065"/>
          </a:xfrm>
        </p:spPr>
      </p:pic>
      <p:sp>
        <p:nvSpPr>
          <p:cNvPr id="5" name="TextBox 4"/>
          <p:cNvSpPr txBox="1"/>
          <p:nvPr/>
        </p:nvSpPr>
        <p:spPr>
          <a:xfrm>
            <a:off x="5105400" y="1447800"/>
            <a:ext cx="4038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3200" dirty="0" smtClean="0"/>
              <a:t>important in a person’s circadian rhythm (sleep-wake cycles)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secretes melatonin that promotes drowsiness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0292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Seasonal affective disorder (SAD) – caused prolonged exposure to low light conditions that causes excessive secretion of melatonin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590800" y="381000"/>
            <a:ext cx="396240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29400" y="20574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2590800"/>
            <a:ext cx="13716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0" y="34290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29200" y="4495800"/>
            <a:ext cx="21336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" y="5029200"/>
            <a:ext cx="548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Hypothalamus</a:t>
            </a:r>
            <a:endParaRPr lang="en-US" dirty="0"/>
          </a:p>
        </p:txBody>
      </p:sp>
      <p:pic>
        <p:nvPicPr>
          <p:cNvPr id="4" name="Content Placeholder 3" descr="192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752600"/>
            <a:ext cx="4495800" cy="4343400"/>
          </a:xfrm>
        </p:spPr>
      </p:pic>
      <p:sp>
        <p:nvSpPr>
          <p:cNvPr id="5" name="TextBox 4"/>
          <p:cNvSpPr txBox="1"/>
          <p:nvPr/>
        </p:nvSpPr>
        <p:spPr>
          <a:xfrm>
            <a:off x="228600" y="1295400"/>
            <a:ext cx="5029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controls the autonomic nervous system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involved in the limbic system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controls body temperature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hunger-thirst center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produces hormones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antidiurectic</a:t>
            </a:r>
            <a:r>
              <a:rPr lang="en-US" sz="2800" dirty="0" smtClean="0"/>
              <a:t> hormone (ADH) – causes the kidneys to conserve water and stimulates thirst when a person is dehydrated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oxytocin</a:t>
            </a:r>
            <a:r>
              <a:rPr lang="en-US" sz="2800" dirty="0" smtClean="0"/>
              <a:t> – causes uterine contractions during childbirth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438400" y="457200"/>
            <a:ext cx="4038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371600"/>
            <a:ext cx="28956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67000" y="2133600"/>
            <a:ext cx="2057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2667000"/>
            <a:ext cx="2743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3124200"/>
            <a:ext cx="3124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4400" y="3962400"/>
            <a:ext cx="4343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6019800"/>
            <a:ext cx="1600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Midbrain</a:t>
            </a:r>
            <a:endParaRPr lang="en-US" dirty="0"/>
          </a:p>
        </p:txBody>
      </p:sp>
      <p:pic>
        <p:nvPicPr>
          <p:cNvPr id="4" name="Content Placeholder 3" descr="brain%20st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9144000" cy="5638800"/>
          </a:xfrm>
        </p:spPr>
      </p:pic>
      <p:sp>
        <p:nvSpPr>
          <p:cNvPr id="5" name="Rectangle 4"/>
          <p:cNvSpPr/>
          <p:nvPr/>
        </p:nvSpPr>
        <p:spPr>
          <a:xfrm>
            <a:off x="3124200" y="457200"/>
            <a:ext cx="29718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Midbrain: Corpora </a:t>
            </a:r>
            <a:r>
              <a:rPr lang="en-US" dirty="0" err="1" smtClean="0"/>
              <a:t>Quadrigemina</a:t>
            </a:r>
            <a:endParaRPr lang="en-US" dirty="0"/>
          </a:p>
        </p:txBody>
      </p:sp>
      <p:pic>
        <p:nvPicPr>
          <p:cNvPr id="4" name="Content Placeholder 3" descr="750094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524000"/>
            <a:ext cx="2752725" cy="4953000"/>
          </a:xfrm>
        </p:spPr>
      </p:pic>
      <p:cxnSp>
        <p:nvCxnSpPr>
          <p:cNvPr id="6" name="Straight Arrow Connector 5"/>
          <p:cNvCxnSpPr/>
          <p:nvPr/>
        </p:nvCxnSpPr>
        <p:spPr>
          <a:xfrm flipV="1">
            <a:off x="2362200" y="2438400"/>
            <a:ext cx="762000" cy="533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362200" y="2743200"/>
            <a:ext cx="762000" cy="533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90800" y="2133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</a:t>
            </a:r>
            <a:r>
              <a:rPr lang="en-US" b="1" dirty="0" smtClean="0"/>
              <a:t>uperior </a:t>
            </a:r>
            <a:r>
              <a:rPr lang="en-US" b="1" dirty="0" err="1" smtClean="0"/>
              <a:t>colliculi</a:t>
            </a:r>
            <a:r>
              <a:rPr lang="en-US" b="1" dirty="0" smtClean="0"/>
              <a:t>   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243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</a:t>
            </a:r>
            <a:r>
              <a:rPr lang="en-US" b="1" dirty="0" smtClean="0"/>
              <a:t>nferior </a:t>
            </a:r>
            <a:r>
              <a:rPr lang="en-US" b="1" dirty="0" err="1" smtClean="0"/>
              <a:t>colliculi</a:t>
            </a:r>
            <a:endParaRPr lang="en-US" b="1" dirty="0"/>
          </a:p>
        </p:txBody>
      </p:sp>
      <p:sp>
        <p:nvSpPr>
          <p:cNvPr id="15" name="Right Brace 14"/>
          <p:cNvSpPr/>
          <p:nvPr/>
        </p:nvSpPr>
        <p:spPr>
          <a:xfrm>
            <a:off x="4419600" y="1981200"/>
            <a:ext cx="685800" cy="914400"/>
          </a:xfrm>
          <a:prstGeom prst="rightBrace">
            <a:avLst/>
          </a:prstGeom>
          <a:noFill/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2209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r>
              <a:rPr lang="en-US" b="1" dirty="0" smtClean="0"/>
              <a:t>orpora </a:t>
            </a:r>
            <a:r>
              <a:rPr lang="en-US" b="1" dirty="0" err="1" smtClean="0"/>
              <a:t>quadrigemina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76600" y="2826127"/>
            <a:ext cx="5638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8000"/>
                </a:solidFill>
              </a:rPr>
              <a:t>superior </a:t>
            </a:r>
            <a:r>
              <a:rPr lang="en-US" sz="3200" b="1" dirty="0" err="1" smtClean="0">
                <a:solidFill>
                  <a:srgbClr val="008000"/>
                </a:solidFill>
              </a:rPr>
              <a:t>colliculi</a:t>
            </a:r>
            <a:r>
              <a:rPr lang="en-US" sz="3200" b="1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/>
              <a:t>– responsible for reflexive movements of the eyes and head in response to visual stimuli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800080"/>
                </a:solidFill>
              </a:rPr>
              <a:t>inferior </a:t>
            </a:r>
            <a:r>
              <a:rPr lang="en-US" sz="3200" b="1" dirty="0" err="1" smtClean="0">
                <a:solidFill>
                  <a:srgbClr val="800080"/>
                </a:solidFill>
              </a:rPr>
              <a:t>colliculi</a:t>
            </a:r>
            <a:r>
              <a:rPr lang="en-US" sz="3200" b="1" dirty="0" smtClean="0">
                <a:solidFill>
                  <a:srgbClr val="800080"/>
                </a:solidFill>
              </a:rPr>
              <a:t> </a:t>
            </a:r>
            <a:r>
              <a:rPr lang="en-US" sz="3200" dirty="0" smtClean="0"/>
              <a:t>– responsible for reflexive movements of the head in response to sound stimuli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3124200" y="533400"/>
            <a:ext cx="5486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81400" y="2895600"/>
            <a:ext cx="2819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581400" y="4876800"/>
            <a:ext cx="2667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352800" y="4343400"/>
            <a:ext cx="3505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62484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29400" y="58674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Medulla Oblongata</a:t>
            </a:r>
            <a:endParaRPr lang="en-US" dirty="0"/>
          </a:p>
        </p:txBody>
      </p:sp>
      <p:pic>
        <p:nvPicPr>
          <p:cNvPr id="4" name="Content Placeholder 3" descr="750094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3600" y="1447800"/>
            <a:ext cx="3200400" cy="5410200"/>
          </a:xfrm>
        </p:spPr>
      </p:pic>
      <p:cxnSp>
        <p:nvCxnSpPr>
          <p:cNvPr id="6" name="Straight Arrow Connector 5"/>
          <p:cNvCxnSpPr/>
          <p:nvPr/>
        </p:nvCxnSpPr>
        <p:spPr>
          <a:xfrm rot="5400000" flipH="1" flipV="1">
            <a:off x="7048500" y="5143500"/>
            <a:ext cx="609600" cy="533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3600" y="5638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</a:t>
            </a:r>
            <a:r>
              <a:rPr lang="en-US" b="1" dirty="0" smtClean="0"/>
              <a:t>edulla oblongata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371600"/>
            <a:ext cx="6477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site of </a:t>
            </a:r>
            <a:r>
              <a:rPr lang="en-US" sz="2800" b="1" dirty="0" err="1" smtClean="0">
                <a:solidFill>
                  <a:srgbClr val="002060"/>
                </a:solidFill>
              </a:rPr>
              <a:t>decussation</a:t>
            </a:r>
            <a:r>
              <a:rPr lang="en-US" sz="2800" dirty="0" smtClean="0"/>
              <a:t> – the crossing of the axons contained within the internal capsule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important control centers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cardioregulatory</a:t>
            </a:r>
            <a:r>
              <a:rPr lang="en-US" sz="2800" dirty="0" smtClean="0"/>
              <a:t> center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vasomotor center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respiratory center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deglutition center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emetic center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reticular activating system </a:t>
            </a:r>
            <a:r>
              <a:rPr lang="en-US" sz="2800" dirty="0" smtClean="0"/>
              <a:t>– monitors sensory impulses, maintains consciousness, and is responsible for the arousal from sleep 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905000" y="457200"/>
            <a:ext cx="502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19200" y="14478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1828800"/>
            <a:ext cx="2362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2667000"/>
            <a:ext cx="4572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62000" y="3124200"/>
            <a:ext cx="4572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62000" y="3581400"/>
            <a:ext cx="4572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00" y="4038600"/>
            <a:ext cx="4572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" y="4495800"/>
            <a:ext cx="4572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" y="4953000"/>
            <a:ext cx="3886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10000" y="57150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0" y="61722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Basal Nuclei (aka Basal Ganglia)</a:t>
            </a:r>
            <a:endParaRPr lang="en-US" dirty="0"/>
          </a:p>
        </p:txBody>
      </p:sp>
      <p:pic>
        <p:nvPicPr>
          <p:cNvPr id="4" name="Content Placeholder 3" descr="basal gangl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95400"/>
            <a:ext cx="5638800" cy="4953000"/>
          </a:xfrm>
        </p:spPr>
      </p:pic>
      <p:sp>
        <p:nvSpPr>
          <p:cNvPr id="5" name="TextBox 4"/>
          <p:cNvSpPr txBox="1"/>
          <p:nvPr/>
        </p:nvSpPr>
        <p:spPr>
          <a:xfrm>
            <a:off x="5562600" y="1295400"/>
            <a:ext cx="3581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send a continuous stream of motor impulses to skeletal muscles to generate muscle tone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affect </a:t>
            </a:r>
            <a:r>
              <a:rPr lang="en-US" sz="3200" dirty="0" err="1" smtClean="0"/>
              <a:t>semivoluntary</a:t>
            </a:r>
            <a:r>
              <a:rPr lang="en-US" sz="3200" dirty="0" smtClean="0"/>
              <a:t> muscle movement, such as arm swinging when walking  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838200" y="457200"/>
            <a:ext cx="7620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0" y="2362200"/>
            <a:ext cx="1524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2895600"/>
            <a:ext cx="13716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38800" y="3352800"/>
            <a:ext cx="2057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4343400"/>
            <a:ext cx="3505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8800" y="4800600"/>
            <a:ext cx="3505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Limbic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ontrols a person’s attitude and feelings of stress, fear, happiness, pain, and pleasure</a:t>
            </a:r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hypothalamus</a:t>
            </a:r>
            <a:r>
              <a:rPr lang="en-US" dirty="0" smtClean="0"/>
              <a:t> – center for circadian rhythm, sex drive, fear, pain, and pleasure</a:t>
            </a:r>
          </a:p>
          <a:p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8000"/>
                </a:solidFill>
              </a:rPr>
              <a:t>mammillary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8000"/>
                </a:solidFill>
              </a:rPr>
              <a:t>body</a:t>
            </a:r>
            <a:r>
              <a:rPr lang="en-US" dirty="0" smtClean="0"/>
              <a:t> – reflexes associated with smell</a:t>
            </a:r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800080"/>
                </a:solidFill>
              </a:rPr>
              <a:t>hippocampus</a:t>
            </a:r>
            <a:r>
              <a:rPr lang="en-US" dirty="0" smtClean="0"/>
              <a:t> – emotional reactions to remembered thoughts</a:t>
            </a:r>
          </a:p>
          <a:p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amygdala</a:t>
            </a:r>
            <a:r>
              <a:rPr lang="en-US" dirty="0" smtClean="0"/>
              <a:t> – feelings of anger and rage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2667000"/>
            <a:ext cx="25908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3810000"/>
            <a:ext cx="3200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48600" y="3810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4419600"/>
            <a:ext cx="2438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5486400"/>
            <a:ext cx="17526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886200"/>
            <a:ext cx="13716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335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Nervous System II:  Brain Structures</vt:lpstr>
      <vt:lpstr>Slide 2</vt:lpstr>
      <vt:lpstr>Pineal Gland</vt:lpstr>
      <vt:lpstr>Hypothalamus</vt:lpstr>
      <vt:lpstr>Midbrain</vt:lpstr>
      <vt:lpstr>Midbrain: Corpora Quadrigemina</vt:lpstr>
      <vt:lpstr>Medulla Oblongata</vt:lpstr>
      <vt:lpstr>Basal Nuclei (aka Basal Ganglia)</vt:lpstr>
      <vt:lpstr>The Limbic System</vt:lpstr>
      <vt:lpstr>Brain Waves</vt:lpstr>
    </vt:vector>
  </TitlesOfParts>
  <Company>TISD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Nervous System II:  Brain Structures</dc:title>
  <dc:creator>Tech</dc:creator>
  <cp:lastModifiedBy>Tech</cp:lastModifiedBy>
  <cp:revision>12</cp:revision>
  <dcterms:created xsi:type="dcterms:W3CDTF">2010-04-07T21:56:18Z</dcterms:created>
  <dcterms:modified xsi:type="dcterms:W3CDTF">2010-04-08T00:48:41Z</dcterms:modified>
</cp:coreProperties>
</file>